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63" r:id="rId4"/>
    <p:sldId id="266" r:id="rId5"/>
    <p:sldId id="265" r:id="rId6"/>
    <p:sldId id="257" r:id="rId7"/>
    <p:sldId id="258" r:id="rId8"/>
    <p:sldId id="260" r:id="rId9"/>
    <p:sldId id="261" r:id="rId10"/>
    <p:sldId id="262" r:id="rId11"/>
    <p:sldId id="259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7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92" autoAdjust="0"/>
  </p:normalViewPr>
  <p:slideViewPr>
    <p:cSldViewPr>
      <p:cViewPr>
        <p:scale>
          <a:sx n="100" d="100"/>
          <a:sy n="100" d="100"/>
        </p:scale>
        <p:origin x="-946" y="6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D878-D22B-4FA2-B6B0-09530FEA5882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C64B-476C-4259-ACEA-08CCEECE2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01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D878-D22B-4FA2-B6B0-09530FEA5882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C64B-476C-4259-ACEA-08CCEECE2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98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D878-D22B-4FA2-B6B0-09530FEA5882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C64B-476C-4259-ACEA-08CCEECE2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31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2" indent="0" algn="ctr">
              <a:buNone/>
              <a:defRPr sz="2000"/>
            </a:lvl2pPr>
            <a:lvl3pPr marL="914226" indent="0" algn="ctr">
              <a:buNone/>
              <a:defRPr sz="1800"/>
            </a:lvl3pPr>
            <a:lvl4pPr marL="1371337" indent="0" algn="ctr">
              <a:buNone/>
              <a:defRPr sz="1600"/>
            </a:lvl4pPr>
            <a:lvl5pPr marL="1828449" indent="0" algn="ctr">
              <a:buNone/>
              <a:defRPr sz="1600"/>
            </a:lvl5pPr>
            <a:lvl6pPr marL="2285559" indent="0" algn="ctr">
              <a:buNone/>
              <a:defRPr sz="1600"/>
            </a:lvl6pPr>
            <a:lvl7pPr marL="2742673" indent="0" algn="ctr">
              <a:buNone/>
              <a:defRPr sz="1600"/>
            </a:lvl7pPr>
            <a:lvl8pPr marL="3199785" indent="0" algn="ctr">
              <a:buNone/>
              <a:defRPr sz="1600"/>
            </a:lvl8pPr>
            <a:lvl9pPr marL="3656898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44E7E-3F2F-4A4E-82D0-2F910F77480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710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1EC7C-37FB-43FD-AA8D-E0179C77163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31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12" indent="0">
              <a:buNone/>
              <a:defRPr sz="2000"/>
            </a:lvl2pPr>
            <a:lvl3pPr marL="914226" indent="0">
              <a:buNone/>
              <a:defRPr sz="1800"/>
            </a:lvl3pPr>
            <a:lvl4pPr marL="1371337" indent="0">
              <a:buNone/>
              <a:defRPr sz="1600"/>
            </a:lvl4pPr>
            <a:lvl5pPr marL="1828449" indent="0">
              <a:buNone/>
              <a:defRPr sz="1600"/>
            </a:lvl5pPr>
            <a:lvl6pPr marL="2285559" indent="0">
              <a:buNone/>
              <a:defRPr sz="1600"/>
            </a:lvl6pPr>
            <a:lvl7pPr marL="2742673" indent="0">
              <a:buNone/>
              <a:defRPr sz="1600"/>
            </a:lvl7pPr>
            <a:lvl8pPr marL="3199785" indent="0">
              <a:buNone/>
              <a:defRPr sz="1600"/>
            </a:lvl8pPr>
            <a:lvl9pPr marL="365689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EBEB-74E5-4B3E-9BC8-3F266508C93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45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EA506-40E8-4F5A-A4E2-33FBEBB8D4F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6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A9E52-EA78-4F42-A729-3CCD3B75C60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0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B2255-8A43-4F11-8B9A-9E5D286B668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30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68ACB-709B-4850-BDA0-EE13EB8FECE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77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3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26" indent="0">
              <a:buNone/>
              <a:defRPr sz="1200"/>
            </a:lvl3pPr>
            <a:lvl4pPr marL="1371337" indent="0">
              <a:buNone/>
              <a:defRPr sz="1000"/>
            </a:lvl4pPr>
            <a:lvl5pPr marL="1828449" indent="0">
              <a:buNone/>
              <a:defRPr sz="1000"/>
            </a:lvl5pPr>
            <a:lvl6pPr marL="2285559" indent="0">
              <a:buNone/>
              <a:defRPr sz="1000"/>
            </a:lvl6pPr>
            <a:lvl7pPr marL="2742673" indent="0">
              <a:buNone/>
              <a:defRPr sz="1000"/>
            </a:lvl7pPr>
            <a:lvl8pPr marL="3199785" indent="0">
              <a:buNone/>
              <a:defRPr sz="1000"/>
            </a:lvl8pPr>
            <a:lvl9pPr marL="3656898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B67CD-3EC3-4CE8-AA35-55A01EA08FF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5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D878-D22B-4FA2-B6B0-09530FEA5882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C64B-476C-4259-ACEA-08CCEECE2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391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1" y="457203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7" indent="0">
              <a:buNone/>
              <a:defRPr sz="2000"/>
            </a:lvl4pPr>
            <a:lvl5pPr marL="1828449" indent="0">
              <a:buNone/>
              <a:defRPr sz="2000"/>
            </a:lvl5pPr>
            <a:lvl6pPr marL="2285559" indent="0">
              <a:buNone/>
              <a:defRPr sz="2000"/>
            </a:lvl6pPr>
            <a:lvl7pPr marL="2742673" indent="0">
              <a:buNone/>
              <a:defRPr sz="2000"/>
            </a:lvl7pPr>
            <a:lvl8pPr marL="3199785" indent="0">
              <a:buNone/>
              <a:defRPr sz="2000"/>
            </a:lvl8pPr>
            <a:lvl9pPr marL="3656898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2" indent="0">
              <a:buNone/>
              <a:defRPr sz="1400"/>
            </a:lvl2pPr>
            <a:lvl3pPr marL="914226" indent="0">
              <a:buNone/>
              <a:defRPr sz="1200"/>
            </a:lvl3pPr>
            <a:lvl4pPr marL="1371337" indent="0">
              <a:buNone/>
              <a:defRPr sz="1000"/>
            </a:lvl4pPr>
            <a:lvl5pPr marL="1828449" indent="0">
              <a:buNone/>
              <a:defRPr sz="1000"/>
            </a:lvl5pPr>
            <a:lvl6pPr marL="2285559" indent="0">
              <a:buNone/>
              <a:defRPr sz="1000"/>
            </a:lvl6pPr>
            <a:lvl7pPr marL="2742673" indent="0">
              <a:buNone/>
              <a:defRPr sz="1000"/>
            </a:lvl7pPr>
            <a:lvl8pPr marL="3199785" indent="0">
              <a:buNone/>
              <a:defRPr sz="1000"/>
            </a:lvl8pPr>
            <a:lvl9pPr marL="3656898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FE296-D07C-4E89-BB4F-165328561C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19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A30AE-48DD-4A6B-ACD5-E2122FEAEB9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47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FB7C7-E15D-4EDC-9560-4074F40E09E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34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1" indent="0" algn="ctr">
              <a:buNone/>
              <a:defRPr sz="2000"/>
            </a:lvl2pPr>
            <a:lvl3pPr marL="914342" indent="0" algn="ctr">
              <a:buNone/>
              <a:defRPr sz="1800"/>
            </a:lvl3pPr>
            <a:lvl4pPr marL="1371513" indent="0" algn="ctr">
              <a:buNone/>
              <a:defRPr sz="1600"/>
            </a:lvl4pPr>
            <a:lvl5pPr marL="1828683" indent="0" algn="ctr">
              <a:buNone/>
              <a:defRPr sz="1600"/>
            </a:lvl5pPr>
            <a:lvl6pPr marL="2285853" indent="0" algn="ctr">
              <a:buNone/>
              <a:defRPr sz="1600"/>
            </a:lvl6pPr>
            <a:lvl7pPr marL="2743024" indent="0" algn="ctr">
              <a:buNone/>
              <a:defRPr sz="1600"/>
            </a:lvl7pPr>
            <a:lvl8pPr marL="3200195" indent="0" algn="ctr">
              <a:buNone/>
              <a:defRPr sz="1600"/>
            </a:lvl8pPr>
            <a:lvl9pPr marL="365736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F09FB-2878-4802-BB2F-4EDC882175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684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CEEE-36AE-4CFB-81F7-9C0DD7CF90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8812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71" indent="0">
              <a:buNone/>
              <a:defRPr sz="2000"/>
            </a:lvl2pPr>
            <a:lvl3pPr marL="914342" indent="0">
              <a:buNone/>
              <a:defRPr sz="1800"/>
            </a:lvl3pPr>
            <a:lvl4pPr marL="1371513" indent="0">
              <a:buNone/>
              <a:defRPr sz="1600"/>
            </a:lvl4pPr>
            <a:lvl5pPr marL="1828683" indent="0">
              <a:buNone/>
              <a:defRPr sz="1600"/>
            </a:lvl5pPr>
            <a:lvl6pPr marL="2285853" indent="0">
              <a:buNone/>
              <a:defRPr sz="1600"/>
            </a:lvl6pPr>
            <a:lvl7pPr marL="2743024" indent="0">
              <a:buNone/>
              <a:defRPr sz="1600"/>
            </a:lvl7pPr>
            <a:lvl8pPr marL="3200195" indent="0">
              <a:buNone/>
              <a:defRPr sz="1600"/>
            </a:lvl8pPr>
            <a:lvl9pPr marL="3657366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4BEF-CBAE-4E7A-920C-B1229148E7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1475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BE6D7-8911-46E6-A5C1-05E0440A62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923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2000" b="1"/>
            </a:lvl2pPr>
            <a:lvl3pPr marL="914342" indent="0">
              <a:buNone/>
              <a:defRPr sz="1800" b="1"/>
            </a:lvl3pPr>
            <a:lvl4pPr marL="1371513" indent="0">
              <a:buNone/>
              <a:defRPr sz="1600" b="1"/>
            </a:lvl4pPr>
            <a:lvl5pPr marL="1828683" indent="0">
              <a:buNone/>
              <a:defRPr sz="1600" b="1"/>
            </a:lvl5pPr>
            <a:lvl6pPr marL="2285853" indent="0">
              <a:buNone/>
              <a:defRPr sz="1600" b="1"/>
            </a:lvl6pPr>
            <a:lvl7pPr marL="2743024" indent="0">
              <a:buNone/>
              <a:defRPr sz="1600" b="1"/>
            </a:lvl7pPr>
            <a:lvl8pPr marL="3200195" indent="0">
              <a:buNone/>
              <a:defRPr sz="1600" b="1"/>
            </a:lvl8pPr>
            <a:lvl9pPr marL="365736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7BB9C-6FE7-4937-B502-70D822DF3A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0991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17059-CBBB-4B5D-BAD9-2FF5ADAE3A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5318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5D39E-FEE8-425D-9E9D-959E5EEBB7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110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D878-D22B-4FA2-B6B0-09530FEA5882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C64B-476C-4259-ACEA-08CCEECE2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140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1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2" indent="0">
              <a:buNone/>
              <a:defRPr sz="1200"/>
            </a:lvl3pPr>
            <a:lvl4pPr marL="1371513" indent="0">
              <a:buNone/>
              <a:defRPr sz="1000"/>
            </a:lvl4pPr>
            <a:lvl5pPr marL="1828683" indent="0">
              <a:buNone/>
              <a:defRPr sz="1000"/>
            </a:lvl5pPr>
            <a:lvl6pPr marL="2285853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0EAB4-D894-41E4-9002-69D8FA8527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6519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1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2" indent="0">
              <a:buNone/>
              <a:defRPr sz="2400"/>
            </a:lvl3pPr>
            <a:lvl4pPr marL="1371513" indent="0">
              <a:buNone/>
              <a:defRPr sz="2000"/>
            </a:lvl4pPr>
            <a:lvl5pPr marL="1828683" indent="0">
              <a:buNone/>
              <a:defRPr sz="2000"/>
            </a:lvl5pPr>
            <a:lvl6pPr marL="2285853" indent="0">
              <a:buNone/>
              <a:defRPr sz="2000"/>
            </a:lvl6pPr>
            <a:lvl7pPr marL="2743024" indent="0">
              <a:buNone/>
              <a:defRPr sz="2000"/>
            </a:lvl7pPr>
            <a:lvl8pPr marL="3200195" indent="0">
              <a:buNone/>
              <a:defRPr sz="2000"/>
            </a:lvl8pPr>
            <a:lvl9pPr marL="3657366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1" indent="0">
              <a:buNone/>
              <a:defRPr sz="1400"/>
            </a:lvl2pPr>
            <a:lvl3pPr marL="914342" indent="0">
              <a:buNone/>
              <a:defRPr sz="1200"/>
            </a:lvl3pPr>
            <a:lvl4pPr marL="1371513" indent="0">
              <a:buNone/>
              <a:defRPr sz="1000"/>
            </a:lvl4pPr>
            <a:lvl5pPr marL="1828683" indent="0">
              <a:buNone/>
              <a:defRPr sz="1000"/>
            </a:lvl5pPr>
            <a:lvl6pPr marL="2285853" indent="0">
              <a:buNone/>
              <a:defRPr sz="1000"/>
            </a:lvl6pPr>
            <a:lvl7pPr marL="2743024" indent="0">
              <a:buNone/>
              <a:defRPr sz="1000"/>
            </a:lvl7pPr>
            <a:lvl8pPr marL="3200195" indent="0">
              <a:buNone/>
              <a:defRPr sz="1000"/>
            </a:lvl8pPr>
            <a:lvl9pPr marL="365736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5529C-C41C-46BE-B204-F0A9AB3362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8422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203F-9EFD-4B9F-A49A-927909B96B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5515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029EA-C401-402A-84B0-0B58735786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451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D878-D22B-4FA2-B6B0-09530FEA5882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C64B-476C-4259-ACEA-08CCEECE2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35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000" b="1"/>
            </a:lvl2pPr>
            <a:lvl3pPr marL="914226" indent="0">
              <a:buNone/>
              <a:defRPr sz="1800" b="1"/>
            </a:lvl3pPr>
            <a:lvl4pPr marL="1371337" indent="0">
              <a:buNone/>
              <a:defRPr sz="1600" b="1"/>
            </a:lvl4pPr>
            <a:lvl5pPr marL="1828449" indent="0">
              <a:buNone/>
              <a:defRPr sz="1600" b="1"/>
            </a:lvl5pPr>
            <a:lvl6pPr marL="2285559" indent="0">
              <a:buNone/>
              <a:defRPr sz="1600" b="1"/>
            </a:lvl6pPr>
            <a:lvl7pPr marL="2742673" indent="0">
              <a:buNone/>
              <a:defRPr sz="1600" b="1"/>
            </a:lvl7pPr>
            <a:lvl8pPr marL="3199785" indent="0">
              <a:buNone/>
              <a:defRPr sz="1600" b="1"/>
            </a:lvl8pPr>
            <a:lvl9pPr marL="365689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D878-D22B-4FA2-B6B0-09530FEA5882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C64B-476C-4259-ACEA-08CCEECE2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8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D878-D22B-4FA2-B6B0-09530FEA5882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C64B-476C-4259-ACEA-08CCEECE2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43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D878-D22B-4FA2-B6B0-09530FEA5882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C64B-476C-4259-ACEA-08CCEECE2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60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7" indent="0">
              <a:buNone/>
              <a:defRPr sz="900"/>
            </a:lvl4pPr>
            <a:lvl5pPr marL="1828449" indent="0">
              <a:buNone/>
              <a:defRPr sz="900"/>
            </a:lvl5pPr>
            <a:lvl6pPr marL="2285559" indent="0">
              <a:buNone/>
              <a:defRPr sz="900"/>
            </a:lvl6pPr>
            <a:lvl7pPr marL="2742673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D878-D22B-4FA2-B6B0-09530FEA5882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C64B-476C-4259-ACEA-08CCEECE2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43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7" indent="0">
              <a:buNone/>
              <a:defRPr sz="2000"/>
            </a:lvl4pPr>
            <a:lvl5pPr marL="1828449" indent="0">
              <a:buNone/>
              <a:defRPr sz="2000"/>
            </a:lvl5pPr>
            <a:lvl6pPr marL="2285559" indent="0">
              <a:buNone/>
              <a:defRPr sz="2000"/>
            </a:lvl6pPr>
            <a:lvl7pPr marL="2742673" indent="0">
              <a:buNone/>
              <a:defRPr sz="2000"/>
            </a:lvl7pPr>
            <a:lvl8pPr marL="3199785" indent="0">
              <a:buNone/>
              <a:defRPr sz="2000"/>
            </a:lvl8pPr>
            <a:lvl9pPr marL="365689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7" indent="0">
              <a:buNone/>
              <a:defRPr sz="900"/>
            </a:lvl4pPr>
            <a:lvl5pPr marL="1828449" indent="0">
              <a:buNone/>
              <a:defRPr sz="900"/>
            </a:lvl5pPr>
            <a:lvl6pPr marL="2285559" indent="0">
              <a:buNone/>
              <a:defRPr sz="900"/>
            </a:lvl6pPr>
            <a:lvl7pPr marL="2742673" indent="0">
              <a:buNone/>
              <a:defRPr sz="900"/>
            </a:lvl7pPr>
            <a:lvl8pPr marL="3199785" indent="0">
              <a:buNone/>
              <a:defRPr sz="900"/>
            </a:lvl8pPr>
            <a:lvl9pPr marL="3656898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D878-D22B-4FA2-B6B0-09530FEA5882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C64B-476C-4259-ACEA-08CCEECE2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9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0" tIns="45696" rIns="91390" bIns="4569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390" tIns="45696" rIns="91390" bIns="4569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FD878-D22B-4FA2-B6B0-09530FEA5882}" type="datetimeFigureOut">
              <a:rPr lang="zh-CN" altLang="en-US" smtClean="0"/>
              <a:t>2020/2/23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90" tIns="45696" rIns="91390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C64B-476C-4259-ACEA-08CCEECE2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8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9142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5" algn="l" defTabSz="9142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1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3" indent="-228556" algn="l" defTabSz="9142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5" indent="-228556" algn="l" defTabSz="9142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7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0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2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4" indent="-228556" algn="l" defTabSz="9142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7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202D0-C255-4869-B900-B2D560928634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4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3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4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834" indent="-342834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1" indent="-228556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3" indent="-228556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5" indent="-228556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7" indent="-228556" algn="l" defTabSz="9142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0" indent="-228556" algn="l" defTabSz="9142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2" indent="-228556" algn="l" defTabSz="9142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4" indent="-228556" algn="l" defTabSz="9142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7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60" y="274575"/>
            <a:ext cx="8229481" cy="114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60" y="1599829"/>
            <a:ext cx="8229481" cy="45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59" y="6245367"/>
            <a:ext cx="2133878" cy="4761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07" y="6245367"/>
            <a:ext cx="2894787" cy="4761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863" y="6245367"/>
            <a:ext cx="2133878" cy="4761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A9C19E7-4B4F-486E-A221-EBC9D3124AA2}" type="slidenum">
              <a:rPr lang="en-US" altLang="zh-CN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8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1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3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5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6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710" indent="-34271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369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0" indent="-228029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67" indent="-228029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57" indent="-228029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9143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9143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685800" y="137160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C00000"/>
                </a:solidFill>
                <a:latin typeface="Microsoft YaHei UI" pitchFamily="34" charset="-122"/>
                <a:ea typeface="Microsoft YaHei UI" pitchFamily="34" charset="-122"/>
              </a:rPr>
              <a:t/>
            </a:r>
            <a:br>
              <a:rPr lang="en-US" altLang="zh-CN" dirty="0" smtClean="0">
                <a:solidFill>
                  <a:srgbClr val="C00000"/>
                </a:solidFill>
                <a:latin typeface="Microsoft YaHei UI" pitchFamily="34" charset="-122"/>
                <a:ea typeface="Microsoft YaHei UI" pitchFamily="34" charset="-122"/>
              </a:rPr>
            </a:br>
            <a:r>
              <a:rPr lang="en-US" altLang="zh-CN" dirty="0" smtClean="0">
                <a:solidFill>
                  <a:srgbClr val="C00000"/>
                </a:solidFill>
                <a:latin typeface="Microsoft YaHei UI" pitchFamily="34" charset="-122"/>
                <a:ea typeface="Microsoft YaHei UI" pitchFamily="34" charset="-122"/>
              </a:rPr>
              <a:t/>
            </a:r>
            <a:br>
              <a:rPr lang="en-US" altLang="zh-CN" dirty="0" smtClean="0">
                <a:solidFill>
                  <a:srgbClr val="C00000"/>
                </a:solidFill>
                <a:latin typeface="Microsoft YaHei UI" pitchFamily="34" charset="-122"/>
                <a:ea typeface="Microsoft YaHei UI" pitchFamily="34" charset="-122"/>
              </a:rPr>
            </a:br>
            <a:r>
              <a:rPr lang="en-US" altLang="zh-CN" dirty="0" smtClean="0">
                <a:solidFill>
                  <a:srgbClr val="C00000"/>
                </a:solidFill>
                <a:latin typeface="Microsoft YaHei UI" pitchFamily="34" charset="-122"/>
                <a:ea typeface="Microsoft YaHei UI" pitchFamily="34" charset="-122"/>
              </a:rPr>
              <a:t/>
            </a:r>
            <a:br>
              <a:rPr lang="en-US" altLang="zh-CN" dirty="0" smtClean="0">
                <a:solidFill>
                  <a:srgbClr val="C00000"/>
                </a:solidFill>
                <a:latin typeface="Microsoft YaHei UI" pitchFamily="34" charset="-122"/>
                <a:ea typeface="Microsoft YaHei UI" pitchFamily="34" charset="-122"/>
              </a:rPr>
            </a:br>
            <a:r>
              <a:rPr lang="en-US" altLang="zh-CN" dirty="0" smtClean="0">
                <a:solidFill>
                  <a:srgbClr val="C00000"/>
                </a:solidFill>
                <a:latin typeface="Microsoft YaHei UI" pitchFamily="34" charset="-122"/>
                <a:ea typeface="Microsoft YaHei UI" pitchFamily="34" charset="-122"/>
              </a:rPr>
              <a:t/>
            </a:r>
            <a:br>
              <a:rPr lang="en-US" altLang="zh-CN" dirty="0" smtClean="0">
                <a:solidFill>
                  <a:srgbClr val="C00000"/>
                </a:solidFill>
                <a:latin typeface="Microsoft YaHei UI" pitchFamily="34" charset="-122"/>
                <a:ea typeface="Microsoft YaHei UI" pitchFamily="34" charset="-122"/>
              </a:rPr>
            </a:br>
            <a:r>
              <a:rPr lang="zh-CN" altLang="en-US" sz="6600" dirty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回归文本寻方法</a:t>
            </a:r>
          </a:p>
        </p:txBody>
      </p:sp>
      <p:sp>
        <p:nvSpPr>
          <p:cNvPr id="2051" name="副标题 2"/>
          <p:cNvSpPr>
            <a:spLocks noGrp="1"/>
          </p:cNvSpPr>
          <p:nvPr>
            <p:ph type="subTitle" idx="1"/>
          </p:nvPr>
        </p:nvSpPr>
        <p:spPr>
          <a:xfrm>
            <a:off x="1619250" y="3284538"/>
            <a:ext cx="6400800" cy="1346200"/>
          </a:xfrm>
        </p:spPr>
        <p:txBody>
          <a:bodyPr/>
          <a:lstStyle/>
          <a:p>
            <a:pPr eaLnBrk="1" hangingPunct="1"/>
            <a:r>
              <a:rPr lang="zh-CN" altLang="en-US" sz="2800" dirty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吴忠中学</a:t>
            </a:r>
            <a:endParaRPr lang="en-US" altLang="zh-CN" sz="2800" dirty="0">
              <a:solidFill>
                <a:srgbClr val="0070C0"/>
              </a:solidFill>
              <a:latin typeface="华文行楷" pitchFamily="2" charset="-122"/>
              <a:ea typeface="华文行楷" pitchFamily="2" charset="-122"/>
            </a:endParaRPr>
          </a:p>
          <a:p>
            <a:pPr eaLnBrk="1" hangingPunct="1"/>
            <a:r>
              <a:rPr lang="zh-CN" altLang="en-US" sz="2800" dirty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马建荣</a:t>
            </a:r>
            <a:endParaRPr lang="en-US" altLang="zh-CN" sz="2800" dirty="0">
              <a:solidFill>
                <a:srgbClr val="0070C0"/>
              </a:solidFill>
              <a:latin typeface="华文行楷" pitchFamily="2" charset="-122"/>
              <a:ea typeface="华文行楷" pitchFamily="2" charset="-122"/>
            </a:endParaRPr>
          </a:p>
          <a:p>
            <a:pPr eaLnBrk="1" hangingPunct="1"/>
            <a:r>
              <a:rPr lang="en-US" altLang="zh-CN" sz="2800" dirty="0">
                <a:solidFill>
                  <a:srgbClr val="0070C0"/>
                </a:solidFill>
                <a:latin typeface="华文行楷" pitchFamily="2" charset="-122"/>
                <a:ea typeface="华文行楷" pitchFamily="2" charset="-122"/>
              </a:rPr>
              <a:t>2020.2.23</a:t>
            </a:r>
            <a:endParaRPr lang="zh-CN" altLang="en-US" sz="2800" dirty="0">
              <a:solidFill>
                <a:srgbClr val="0070C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052" name="Picture 4" descr="C:\Users\ASUS\Desktop\图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91"/>
            <a:ext cx="91440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ASUS\Desktop\校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6" y="0"/>
            <a:ext cx="8651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611560" y="201613"/>
            <a:ext cx="7488832" cy="67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6" rIns="91390" bIns="4569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0"/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宋体"/>
              </a:rPr>
              <a:t>                  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  <a:latin typeface="Calibri"/>
              <a:ea typeface="宋体"/>
            </a:endParaRPr>
          </a:p>
          <a:p>
            <a:pPr lvl="0"/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alibri"/>
                <a:ea typeface="宋体"/>
              </a:rPr>
              <a:t> </a:t>
            </a:r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宋体"/>
              </a:rPr>
              <a:t>                       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华文仿宋" pitchFamily="2" charset="-122"/>
                <a:ea typeface="华文仿宋" pitchFamily="2" charset="-122"/>
              </a:rPr>
              <a:t>教育部中小学名师领航工程北京师范大学培养基地 </a:t>
            </a:r>
          </a:p>
        </p:txBody>
      </p:sp>
    </p:spTree>
    <p:extLst>
      <p:ext uri="{BB962C8B-B14F-4D97-AF65-F5344CB8AC3E}">
        <p14:creationId xmlns:p14="http://schemas.microsoft.com/office/powerpoint/2010/main" val="22509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/>
          </p:cNvSpPr>
          <p:nvPr>
            <p:ph type="title"/>
          </p:nvPr>
        </p:nvSpPr>
        <p:spPr>
          <a:xfrm>
            <a:off x="533471" y="1371284"/>
            <a:ext cx="6019393" cy="85546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Malgun Gothic Semilight" pitchFamily="34" charset="-122"/>
              </a:rPr>
              <a:t>感谢聆听</a:t>
            </a:r>
          </a:p>
        </p:txBody>
      </p:sp>
      <p:pic>
        <p:nvPicPr>
          <p:cNvPr id="25603" name="Picture 4" descr="C:\Users\ASUS\Desktop\操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34" y="3815468"/>
            <a:ext cx="9109467" cy="3585333"/>
          </a:xfrm>
          <a:noFill/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6488026" y="4725144"/>
            <a:ext cx="2271740" cy="44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786" tIns="38393" rIns="76786" bIns="38393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7680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  </a:t>
            </a:r>
            <a:r>
              <a:rPr lang="en-US" altLang="zh-CN" sz="2400" b="1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2020.02.23</a:t>
            </a:r>
            <a:endParaRPr lang="zh-CN" altLang="en-US" sz="2400" b="1" dirty="0">
              <a:solidFill>
                <a:srgbClr val="FF0000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25606" name="TextBox 2"/>
          <p:cNvSpPr txBox="1">
            <a:spLocks noChangeArrowheads="1"/>
          </p:cNvSpPr>
          <p:nvPr/>
        </p:nvSpPr>
        <p:spPr bwMode="auto">
          <a:xfrm>
            <a:off x="6707069" y="4077072"/>
            <a:ext cx="1620651" cy="49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86" tIns="38393" rIns="76786" bIns="38393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7680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70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吴忠中学</a:t>
            </a:r>
          </a:p>
        </p:txBody>
      </p:sp>
      <p:pic>
        <p:nvPicPr>
          <p:cNvPr id="25607" name="Picture 5" descr="C:\Users\ASUS\Desktop\校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73" y="188871"/>
            <a:ext cx="865697" cy="104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8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教学设计意图</a:t>
            </a:r>
            <a:endParaRPr lang="zh-CN" altLang="en-US" dirty="0">
              <a:solidFill>
                <a:srgbClr val="FF0000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1800" dirty="0"/>
              <a:t>    </a:t>
            </a:r>
            <a:r>
              <a:rPr lang="zh-CN" altLang="en-US" sz="1800" dirty="0">
                <a:latin typeface="Microsoft YaHei UI" pitchFamily="34" charset="-122"/>
                <a:ea typeface="Microsoft YaHei UI" pitchFamily="34" charset="-122"/>
              </a:rPr>
              <a:t>当下，严重的新型冠状病毒疫情，给教育带来前所未有的冲击，教师的教和学生的学都发生了转变，空中课堂成为师生交流的平台。本微视频制作设计的意图是：</a:t>
            </a:r>
            <a:endParaRPr lang="en-US" altLang="zh-CN" sz="18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en-US" altLang="zh-CN" sz="1800" dirty="0">
                <a:latin typeface="Microsoft YaHei UI" pitchFamily="34" charset="-122"/>
                <a:ea typeface="Microsoft YaHei UI" pitchFamily="34" charset="-122"/>
              </a:rPr>
              <a:t>    </a:t>
            </a:r>
            <a:r>
              <a:rPr lang="en-US" altLang="zh-CN" sz="1800" b="1" dirty="0">
                <a:solidFill>
                  <a:srgbClr val="0070C0"/>
                </a:solidFill>
                <a:latin typeface="Microsoft YaHei UI" pitchFamily="34" charset="-122"/>
                <a:ea typeface="Microsoft YaHei UI" pitchFamily="34" charset="-122"/>
              </a:rPr>
              <a:t>1.</a:t>
            </a:r>
            <a:r>
              <a:rPr lang="zh-CN" altLang="en-US" sz="1800" b="1" dirty="0">
                <a:solidFill>
                  <a:srgbClr val="0070C0"/>
                </a:solidFill>
                <a:latin typeface="Microsoft YaHei UI" pitchFamily="34" charset="-122"/>
                <a:ea typeface="Microsoft YaHei UI" pitchFamily="34" charset="-122"/>
              </a:rPr>
              <a:t>回归文本，以复习课为主。</a:t>
            </a:r>
            <a:r>
              <a:rPr lang="zh-CN" altLang="en-US" sz="1800" dirty="0">
                <a:latin typeface="Microsoft YaHei UI" pitchFamily="34" charset="-122"/>
                <a:ea typeface="Microsoft YaHei UI" pitchFamily="34" charset="-122"/>
              </a:rPr>
              <a:t>课本是学生知识迁移的底本，具有典范性，在各种教育技术、通讯技术、教学工具差异化比较大的情况下，回归课本，进行复习强化是正确的选择。</a:t>
            </a:r>
            <a:endParaRPr lang="en-US" altLang="zh-CN" sz="18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en-US" altLang="zh-CN" sz="1800" dirty="0">
                <a:latin typeface="Microsoft YaHei UI" pitchFamily="34" charset="-122"/>
                <a:ea typeface="Microsoft YaHei UI" pitchFamily="34" charset="-122"/>
              </a:rPr>
              <a:t>    </a:t>
            </a:r>
          </a:p>
          <a:p>
            <a:pPr marL="0" indent="0">
              <a:buNone/>
            </a:pPr>
            <a:r>
              <a:rPr lang="en-US" altLang="zh-CN" sz="1800" dirty="0">
                <a:latin typeface="Microsoft YaHei UI" pitchFamily="34" charset="-122"/>
                <a:ea typeface="Microsoft YaHei UI" pitchFamily="34" charset="-122"/>
              </a:rPr>
              <a:t>    </a:t>
            </a:r>
            <a:r>
              <a:rPr lang="en-US" altLang="zh-CN" sz="1800" b="1" dirty="0">
                <a:solidFill>
                  <a:srgbClr val="0070C0"/>
                </a:solidFill>
                <a:latin typeface="Microsoft YaHei UI" pitchFamily="34" charset="-122"/>
                <a:ea typeface="Microsoft YaHei UI" pitchFamily="34" charset="-122"/>
              </a:rPr>
              <a:t>2.</a:t>
            </a:r>
            <a:r>
              <a:rPr lang="zh-CN" altLang="en-US" sz="1800" b="1" dirty="0">
                <a:solidFill>
                  <a:srgbClr val="0070C0"/>
                </a:solidFill>
                <a:latin typeface="Microsoft YaHei UI" pitchFamily="34" charset="-122"/>
                <a:ea typeface="Microsoft YaHei UI" pitchFamily="34" charset="-122"/>
              </a:rPr>
              <a:t>精要辅导，以知识点为要。</a:t>
            </a:r>
            <a:r>
              <a:rPr lang="zh-CN" altLang="en-US" sz="1800" dirty="0">
                <a:latin typeface="Microsoft YaHei UI" pitchFamily="34" charset="-122"/>
                <a:ea typeface="Microsoft YaHei UI" pitchFamily="34" charset="-122"/>
              </a:rPr>
              <a:t>空中课堂给教学带来许多挑战，师生面对面交流互动受限，小组合作学习受限，以学生为主体的教学理念受限。因此，在进行教学设计时，要考虑到学生单独学习的情景体验，教学内容不能庞杂，难度不能太大，时间不能太长，抓住知识点进行精要设计，精要讲解。</a:t>
            </a:r>
            <a:endParaRPr lang="en-US" altLang="zh-CN" sz="18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en-US" altLang="zh-CN" sz="1800" dirty="0">
                <a:latin typeface="Microsoft YaHei UI" pitchFamily="34" charset="-122"/>
                <a:ea typeface="Microsoft YaHei UI" pitchFamily="34" charset="-122"/>
              </a:rPr>
              <a:t>    </a:t>
            </a:r>
          </a:p>
          <a:p>
            <a:pPr marL="0" indent="0">
              <a:buNone/>
            </a:pPr>
            <a:r>
              <a:rPr lang="en-US" altLang="zh-CN" sz="1800" b="1" dirty="0">
                <a:latin typeface="Microsoft YaHei UI" pitchFamily="34" charset="-122"/>
                <a:ea typeface="Microsoft YaHei UI" pitchFamily="34" charset="-122"/>
              </a:rPr>
              <a:t>    </a:t>
            </a:r>
            <a:r>
              <a:rPr lang="en-US" altLang="zh-CN" sz="1800" b="1" dirty="0">
                <a:solidFill>
                  <a:srgbClr val="0070C0"/>
                </a:solidFill>
                <a:latin typeface="Microsoft YaHei UI" pitchFamily="34" charset="-122"/>
                <a:ea typeface="Microsoft YaHei UI" pitchFamily="34" charset="-122"/>
              </a:rPr>
              <a:t>3.</a:t>
            </a:r>
            <a:r>
              <a:rPr lang="zh-CN" altLang="en-US" sz="1800" b="1" dirty="0">
                <a:solidFill>
                  <a:srgbClr val="0070C0"/>
                </a:solidFill>
                <a:latin typeface="Microsoft YaHei UI" pitchFamily="34" charset="-122"/>
                <a:ea typeface="Microsoft YaHei UI" pitchFamily="34" charset="-122"/>
              </a:rPr>
              <a:t>适度拓展，以阅读课为重。</a:t>
            </a:r>
            <a:r>
              <a:rPr lang="zh-CN" altLang="en-US" sz="1800" dirty="0">
                <a:latin typeface="Microsoft YaHei UI" pitchFamily="34" charset="-122"/>
                <a:ea typeface="Microsoft YaHei UI" pitchFamily="34" charset="-122"/>
              </a:rPr>
              <a:t>阅读是提升语文能力和思维品质的重中之重，苏霍姆林斯基的一条重要教育信条就是“无限相信书籍的力量”，喜欢读的教师才能引导出喜欢读的学生。空中课堂，让教师和学生的同文阅读成为必修课。</a:t>
            </a:r>
          </a:p>
        </p:txBody>
      </p:sp>
    </p:spTree>
    <p:extLst>
      <p:ext uri="{BB962C8B-B14F-4D97-AF65-F5344CB8AC3E}">
        <p14:creationId xmlns:p14="http://schemas.microsoft.com/office/powerpoint/2010/main" val="36574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256486"/>
            <a:ext cx="3008313" cy="1162050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名楼铸风流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961" y="836712"/>
            <a:ext cx="447484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0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昔闻洞庭水，今上岳阳楼。</a:t>
            </a:r>
            <a:endParaRPr lang="en-US" altLang="zh-CN" sz="20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Microsoft YaHei UI" pitchFamily="34" charset="-122"/>
                <a:ea typeface="Microsoft YaHei UI" pitchFamily="34" charset="-122"/>
              </a:rPr>
              <a:t>----《</a:t>
            </a:r>
            <a:r>
              <a:rPr lang="zh-CN" altLang="en-US" sz="1600" dirty="0">
                <a:latin typeface="Microsoft YaHei UI" pitchFamily="34" charset="-122"/>
                <a:ea typeface="Microsoft YaHei UI" pitchFamily="34" charset="-122"/>
              </a:rPr>
              <a:t>登岳阳楼</a:t>
            </a:r>
            <a:r>
              <a:rPr lang="en-US" altLang="zh-CN" sz="1600" dirty="0">
                <a:latin typeface="Microsoft YaHei UI" pitchFamily="34" charset="-122"/>
                <a:ea typeface="Microsoft YaHei UI" pitchFamily="34" charset="-122"/>
              </a:rPr>
              <a:t>》</a:t>
            </a:r>
            <a:r>
              <a:rPr lang="zh-CN" altLang="en-US" sz="1600" dirty="0">
                <a:latin typeface="Microsoft YaHei UI" pitchFamily="34" charset="-122"/>
                <a:ea typeface="Microsoft YaHei UI" pitchFamily="34" charset="-122"/>
              </a:rPr>
              <a:t>唐</a:t>
            </a:r>
            <a:r>
              <a:rPr lang="en-US" altLang="zh-CN" sz="1600" dirty="0">
                <a:latin typeface="Microsoft YaHei UI" pitchFamily="34" charset="-122"/>
                <a:ea typeface="Microsoft YaHei UI" pitchFamily="34" charset="-122"/>
              </a:rPr>
              <a:t>.</a:t>
            </a:r>
            <a:r>
              <a:rPr lang="zh-CN" altLang="en-US" sz="1600" dirty="0">
                <a:latin typeface="Microsoft YaHei UI" pitchFamily="34" charset="-122"/>
                <a:ea typeface="Microsoft YaHei UI" pitchFamily="34" charset="-122"/>
              </a:rPr>
              <a:t>杜甫</a:t>
            </a:r>
            <a:endParaRPr lang="en-US" altLang="zh-CN" sz="16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故人西辞黄鹤楼，烟花三月下扬州。</a:t>
            </a:r>
            <a:endParaRPr lang="en-US" altLang="zh-CN" sz="20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en-US" altLang="zh-CN" sz="1600" dirty="0">
                <a:latin typeface="Microsoft YaHei UI" pitchFamily="34" charset="-122"/>
                <a:ea typeface="Microsoft YaHei UI" pitchFamily="34" charset="-122"/>
              </a:rPr>
              <a:t>----《</a:t>
            </a:r>
            <a:r>
              <a:rPr lang="zh-CN" altLang="en-US" sz="1600" dirty="0">
                <a:latin typeface="Microsoft YaHei UI" pitchFamily="34" charset="-122"/>
                <a:ea typeface="Microsoft YaHei UI" pitchFamily="34" charset="-122"/>
              </a:rPr>
              <a:t>送孟浩然之广陵</a:t>
            </a:r>
            <a:r>
              <a:rPr lang="en-US" altLang="zh-CN" sz="1600" dirty="0">
                <a:latin typeface="Microsoft YaHei UI" pitchFamily="34" charset="-122"/>
                <a:ea typeface="Microsoft YaHei UI" pitchFamily="34" charset="-122"/>
              </a:rPr>
              <a:t>》</a:t>
            </a:r>
            <a:r>
              <a:rPr lang="zh-CN" altLang="en-US" sz="1600" dirty="0">
                <a:latin typeface="Microsoft YaHei UI" pitchFamily="34" charset="-122"/>
                <a:ea typeface="Microsoft YaHei UI" pitchFamily="34" charset="-122"/>
              </a:rPr>
              <a:t>唐</a:t>
            </a:r>
            <a:r>
              <a:rPr lang="en-US" altLang="zh-CN" sz="1600" dirty="0">
                <a:latin typeface="Microsoft YaHei UI" pitchFamily="34" charset="-122"/>
                <a:ea typeface="Microsoft YaHei UI" pitchFamily="34" charset="-122"/>
              </a:rPr>
              <a:t>.</a:t>
            </a:r>
            <a:r>
              <a:rPr lang="zh-CN" altLang="en-US" sz="1600" dirty="0">
                <a:latin typeface="Microsoft YaHei UI" pitchFamily="34" charset="-122"/>
                <a:ea typeface="Microsoft YaHei UI" pitchFamily="34" charset="-122"/>
              </a:rPr>
              <a:t>李白</a:t>
            </a:r>
            <a:endParaRPr lang="en-US" altLang="zh-CN" sz="16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zh-CN" altLang="en-US" sz="2000" dirty="0" smtClean="0">
                <a:latin typeface="Microsoft YaHei UI" pitchFamily="34" charset="-122"/>
                <a:ea typeface="Microsoft YaHei UI" pitchFamily="34" charset="-122"/>
              </a:rPr>
              <a:t>欲穷千里目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，更上一层楼。</a:t>
            </a:r>
            <a:endParaRPr lang="en-US" altLang="zh-CN" sz="20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Microsoft YaHei UI" pitchFamily="34" charset="-122"/>
                <a:ea typeface="Microsoft YaHei UI" pitchFamily="34" charset="-122"/>
              </a:rPr>
              <a:t>----《</a:t>
            </a:r>
            <a:r>
              <a:rPr lang="zh-CN" altLang="en-US" sz="1600" dirty="0">
                <a:latin typeface="Microsoft YaHei UI" pitchFamily="34" charset="-122"/>
                <a:ea typeface="Microsoft YaHei UI" pitchFamily="34" charset="-122"/>
              </a:rPr>
              <a:t>登鹳雀楼</a:t>
            </a:r>
            <a:r>
              <a:rPr lang="en-US" altLang="zh-CN" sz="1600" dirty="0" smtClean="0">
                <a:latin typeface="Microsoft YaHei UI" pitchFamily="34" charset="-122"/>
                <a:ea typeface="Microsoft YaHei UI" pitchFamily="34" charset="-122"/>
              </a:rPr>
              <a:t>》</a:t>
            </a:r>
            <a:r>
              <a:rPr lang="zh-CN" altLang="en-US" sz="1600" dirty="0">
                <a:solidFill>
                  <a:prstClr val="black"/>
                </a:solidFill>
                <a:latin typeface="Microsoft YaHei UI" pitchFamily="34" charset="-122"/>
                <a:ea typeface="Microsoft YaHei UI" pitchFamily="34" charset="-122"/>
              </a:rPr>
              <a:t>唐</a:t>
            </a:r>
            <a:r>
              <a:rPr lang="en-US" altLang="zh-CN" sz="1600" dirty="0">
                <a:solidFill>
                  <a:prstClr val="black"/>
                </a:solidFill>
                <a:latin typeface="Microsoft YaHei UI" pitchFamily="34" charset="-122"/>
                <a:ea typeface="Microsoft YaHei UI" pitchFamily="34" charset="-122"/>
              </a:rPr>
              <a:t>.</a:t>
            </a:r>
            <a:r>
              <a:rPr lang="zh-CN" altLang="en-US" sz="1600" dirty="0" smtClean="0">
                <a:latin typeface="Microsoft YaHei UI" pitchFamily="34" charset="-122"/>
                <a:ea typeface="Microsoft YaHei UI" pitchFamily="34" charset="-122"/>
              </a:rPr>
              <a:t>王</a:t>
            </a:r>
            <a:r>
              <a:rPr lang="zh-CN" altLang="en-US" sz="1600" dirty="0">
                <a:latin typeface="Microsoft YaHei UI" pitchFamily="34" charset="-122"/>
                <a:ea typeface="Microsoft YaHei UI" pitchFamily="34" charset="-122"/>
              </a:rPr>
              <a:t>之涣</a:t>
            </a:r>
            <a:endParaRPr lang="en-US" altLang="zh-CN" sz="16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滕王高阁临江渚，佩玉鸣鸾罢歌舞。</a:t>
            </a:r>
            <a:endParaRPr lang="en-US" altLang="zh-CN" sz="20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en-US" altLang="zh-CN" sz="1600" dirty="0" smtClean="0">
                <a:latin typeface="Microsoft YaHei UI" pitchFamily="34" charset="-122"/>
                <a:ea typeface="Microsoft YaHei UI" pitchFamily="34" charset="-122"/>
              </a:rPr>
              <a:t>----《</a:t>
            </a:r>
            <a:r>
              <a:rPr lang="zh-CN" altLang="en-US" sz="1600" dirty="0">
                <a:latin typeface="Microsoft YaHei UI" pitchFamily="34" charset="-122"/>
                <a:ea typeface="Microsoft YaHei UI" pitchFamily="34" charset="-122"/>
              </a:rPr>
              <a:t>滕王阁序</a:t>
            </a:r>
            <a:r>
              <a:rPr lang="en-US" altLang="zh-CN" sz="1600" dirty="0" smtClean="0">
                <a:latin typeface="Microsoft YaHei UI" pitchFamily="34" charset="-122"/>
                <a:ea typeface="Microsoft YaHei UI" pitchFamily="34" charset="-122"/>
              </a:rPr>
              <a:t>》</a:t>
            </a:r>
            <a:r>
              <a:rPr lang="zh-CN" altLang="en-US" sz="1600" dirty="0">
                <a:solidFill>
                  <a:prstClr val="black"/>
                </a:solidFill>
                <a:latin typeface="Microsoft YaHei UI" pitchFamily="34" charset="-122"/>
                <a:ea typeface="Microsoft YaHei UI" pitchFamily="34" charset="-122"/>
              </a:rPr>
              <a:t>唐</a:t>
            </a:r>
            <a:r>
              <a:rPr lang="en-US" altLang="zh-CN" sz="1600" dirty="0">
                <a:solidFill>
                  <a:prstClr val="black"/>
                </a:solidFill>
                <a:latin typeface="Microsoft YaHei UI" pitchFamily="34" charset="-122"/>
                <a:ea typeface="Microsoft YaHei UI" pitchFamily="34" charset="-122"/>
              </a:rPr>
              <a:t>.</a:t>
            </a:r>
            <a:r>
              <a:rPr lang="zh-CN" altLang="en-US" sz="1600" dirty="0" smtClean="0">
                <a:latin typeface="Microsoft YaHei UI" pitchFamily="34" charset="-122"/>
                <a:ea typeface="Microsoft YaHei UI" pitchFamily="34" charset="-122"/>
              </a:rPr>
              <a:t>王勃</a:t>
            </a:r>
            <a:endParaRPr lang="en-US" altLang="zh-CN" sz="16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endParaRPr lang="en-US" altLang="zh-CN" sz="1600" b="1" dirty="0">
              <a:latin typeface="华文仿宋" pitchFamily="2" charset="-122"/>
              <a:ea typeface="华文仿宋" pitchFamily="2" charset="-122"/>
            </a:endParaRPr>
          </a:p>
          <a:p>
            <a:pPr marL="0" indent="0">
              <a:buNone/>
            </a:pPr>
            <a:r>
              <a:rPr lang="zh-CN" altLang="en-US" sz="1600" b="1" dirty="0">
                <a:latin typeface="华文仿宋" pitchFamily="2" charset="-122"/>
                <a:ea typeface="华文仿宋" pitchFamily="2" charset="-122"/>
              </a:rPr>
              <a:t>（注：山西永济鹳雀楼、湖北武汉黄鹤楼、湖南岳阳岳阳楼、江西南昌滕王阁。）</a:t>
            </a:r>
            <a:endParaRPr lang="en-US" altLang="zh-CN" sz="1600" b="1" dirty="0">
              <a:latin typeface="华文仿宋" pitchFamily="2" charset="-122"/>
              <a:ea typeface="华文仿宋" pitchFamily="2" charset="-122"/>
            </a:endParaRPr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322712" cy="422614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412777"/>
            <a:ext cx="288032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042792" cy="1143000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名句同增辉</a:t>
            </a:r>
            <a:endParaRPr lang="zh-CN" altLang="en-US" sz="4000" dirty="0">
              <a:solidFill>
                <a:srgbClr val="FF0000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4748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《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滕王阁序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》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是著名的宴集序，是天才诗人王勃脍炙人口的佳作。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《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旧唐书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•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文苑传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》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引崔融的话说：“王勃文章宏逸，固非常流所及。”</a:t>
            </a:r>
            <a:endParaRPr lang="en-US" altLang="zh-CN" sz="20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    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王勃又居初唐“四杰之冠”，而文中名句</a:t>
            </a:r>
            <a:r>
              <a:rPr lang="zh-CN" altLang="en-US" sz="2400" b="1" dirty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“落霞与孤鹜齐飞，秋水共长天一色”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脍炙人口的名句 ，其风格有以下几个方面</a:t>
            </a:r>
            <a:r>
              <a:rPr lang="zh-CN" altLang="en-US" sz="2000" dirty="0" smtClean="0">
                <a:latin typeface="Microsoft YaHei UI" pitchFamily="34" charset="-122"/>
                <a:ea typeface="Microsoft YaHei UI" pitchFamily="34" charset="-122"/>
              </a:rPr>
              <a:t>。</a:t>
            </a:r>
            <a:endParaRPr lang="en-US" altLang="zh-CN" sz="2000" dirty="0" smtClean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 </a:t>
            </a:r>
            <a:r>
              <a:rPr lang="en-US" altLang="zh-CN" sz="2000" dirty="0" smtClean="0">
                <a:latin typeface="Microsoft YaHei UI" pitchFamily="34" charset="-122"/>
                <a:ea typeface="Microsoft YaHei UI" pitchFamily="34" charset="-122"/>
              </a:rPr>
              <a:t>   </a:t>
            </a:r>
            <a:r>
              <a:rPr lang="zh-CN" altLang="en-US" sz="2000" dirty="0" smtClean="0">
                <a:latin typeface="Microsoft YaHei UI" pitchFamily="34" charset="-122"/>
                <a:ea typeface="Microsoft YaHei UI" pitchFamily="34" charset="-122"/>
              </a:rPr>
              <a:t>以下从情感、意境、修辞、表现手法、表达方式五个方面理解两句诗。</a:t>
            </a:r>
            <a:endParaRPr lang="en-US" altLang="zh-CN" sz="20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5292080" y="1600201"/>
            <a:ext cx="3394720" cy="3268959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一、情感真挚</a:t>
            </a:r>
            <a:br>
              <a:rPr lang="zh-CN" altLang="en-US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</a:br>
            <a:endParaRPr lang="zh-CN" altLang="en-US" dirty="0">
              <a:solidFill>
                <a:srgbClr val="FF0000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Microsoft YaHei UI" pitchFamily="34" charset="-122"/>
                <a:ea typeface="Microsoft YaHei UI" pitchFamily="34" charset="-122"/>
              </a:rPr>
              <a:t>    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这两句诗是围绕三秋时节滕王阁周围的自然景色来描绘的，西沉的晚霞与孤独的野鸭一起飞翔，秋天的江水和辽阔的天空浑然一色。</a:t>
            </a:r>
            <a:endParaRPr lang="en-US" altLang="zh-CN" sz="20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    </a:t>
            </a:r>
          </a:p>
          <a:p>
            <a:pPr marL="0" indent="0">
              <a:buNone/>
            </a:pP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    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描绘出一幅浑然天成的自然画卷，画面中有秋日的落霞，孤鹜回巢的翩飞，水天相接的浩瀚无际，饱含作者对自然的深情赞美。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4077072"/>
            <a:ext cx="734481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二、意境优美</a:t>
            </a:r>
            <a:br>
              <a:rPr lang="zh-CN" altLang="en-US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</a:br>
            <a:endParaRPr lang="zh-CN" altLang="en-US" dirty="0">
              <a:solidFill>
                <a:srgbClr val="FF0000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7544" y="1556795"/>
            <a:ext cx="46908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1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、画面美：描绘出一幅“落霞孤鹜与秋水长天图”，西沉的晚霞与孤独的野鸭一起飞翔，秋天的江水和辽阔的天空浑然成一色，展现在面前的是一幅优美的图卷。</a:t>
            </a:r>
          </a:p>
          <a:p>
            <a:pPr marL="0" indent="0">
              <a:buNone/>
            </a:pPr>
            <a:endParaRPr lang="en-US" altLang="zh-CN" sz="20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2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、意境美：选取了富有</a:t>
            </a:r>
            <a:r>
              <a:rPr lang="zh-CN" altLang="en-US" sz="2000">
                <a:latin typeface="Microsoft YaHei UI" pitchFamily="34" charset="-122"/>
                <a:ea typeface="Microsoft YaHei UI" pitchFamily="34" charset="-122"/>
              </a:rPr>
              <a:t>代表性</a:t>
            </a:r>
            <a:r>
              <a:rPr lang="zh-CN" altLang="en-US" sz="2000" smtClean="0">
                <a:latin typeface="Microsoft YaHei UI" pitchFamily="34" charset="-122"/>
                <a:ea typeface="Microsoft YaHei UI" pitchFamily="34" charset="-122"/>
              </a:rPr>
              <a:t>的意象，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落霞、孤鹜、秋水、长天，意境空旷辽远，具有深秋傍晚时分的意境特点。</a:t>
            </a:r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5508104" y="1600201"/>
            <a:ext cx="3178696" cy="406104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11"/>
            <a:ext cx="31683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三、修辞技巧</a:t>
            </a:r>
            <a:br>
              <a:rPr lang="zh-CN" altLang="en-US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</a:br>
            <a:endParaRPr lang="zh-CN" altLang="en-US" dirty="0">
              <a:solidFill>
                <a:srgbClr val="FF0000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5468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Microsoft YaHei UI" pitchFamily="34" charset="-122"/>
                <a:ea typeface="Microsoft YaHei UI" pitchFamily="34" charset="-122"/>
              </a:rPr>
              <a:t>  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1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、仿写：王勃化用了南北朝诗人庾信的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《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马射赋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》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中的“落花与芝盖同飞，杨柳共春旗一色”之句，两句结构相似，对仗工整，情感上庾信的句子略显落寞，而王勃的句子意境开阔，有活力，具有动态感。</a:t>
            </a:r>
          </a:p>
          <a:p>
            <a:pPr marL="0" indent="0">
              <a:buNone/>
            </a:pPr>
            <a:endParaRPr lang="en-US" altLang="zh-CN" sz="2000" dirty="0">
              <a:latin typeface="Microsoft YaHei UI" pitchFamily="34" charset="-122"/>
              <a:ea typeface="Microsoft YaHei UI" pitchFamily="34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  2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、对仗：此句成对仗句，前后两句都是主谓短语，主语都由并列的名词性词组构成，对仗工整，音韵和谐。</a:t>
            </a:r>
          </a:p>
          <a:p>
            <a:pPr marL="0" indent="0">
              <a:buNone/>
            </a:pPr>
            <a:r>
              <a:rPr lang="en-US" altLang="zh-CN" sz="2600" dirty="0"/>
              <a:t> </a:t>
            </a:r>
            <a:endParaRPr lang="zh-CN" altLang="en-US" sz="2600" dirty="0"/>
          </a:p>
        </p:txBody>
      </p:sp>
      <p:sp>
        <p:nvSpPr>
          <p:cNvPr id="10" name="内容占位符 9"/>
          <p:cNvSpPr>
            <a:spLocks noGrp="1"/>
          </p:cNvSpPr>
          <p:nvPr>
            <p:ph sz="half" idx="2"/>
          </p:nvPr>
        </p:nvSpPr>
        <p:spPr>
          <a:xfrm>
            <a:off x="5436096" y="1484788"/>
            <a:ext cx="3384376" cy="3816423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5"/>
            <a:ext cx="338437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30241" y="457200"/>
            <a:ext cx="2949575" cy="1171600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四、表现手法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idx="1"/>
          </p:nvPr>
        </p:nvSpPr>
        <p:spPr>
          <a:xfrm>
            <a:off x="5230418" y="1340768"/>
            <a:ext cx="3510878" cy="4392489"/>
          </a:xfrm>
        </p:spPr>
      </p:sp>
      <p:sp>
        <p:nvSpPr>
          <p:cNvPr id="3" name="内容占位符 2"/>
          <p:cNvSpPr>
            <a:spLocks noGrp="1"/>
          </p:cNvSpPr>
          <p:nvPr>
            <p:ph type="body" sz="half" idx="2"/>
          </p:nvPr>
        </p:nvSpPr>
        <p:spPr>
          <a:xfrm>
            <a:off x="630238" y="1268763"/>
            <a:ext cx="4445818" cy="4600228"/>
          </a:xfrm>
        </p:spPr>
        <p:txBody>
          <a:bodyPr>
            <a:noAutofit/>
          </a:bodyPr>
          <a:lstStyle/>
          <a:p>
            <a:endParaRPr lang="en-US" altLang="zh-CN" sz="2000" dirty="0">
              <a:latin typeface="Microsoft YaHei UI" pitchFamily="34" charset="-122"/>
              <a:ea typeface="Microsoft YaHei UI" pitchFamily="34" charset="-122"/>
            </a:endParaRPr>
          </a:p>
          <a:p>
            <a:r>
              <a:rPr lang="en-US" altLang="zh-CN" sz="2000" dirty="0" smtClean="0">
                <a:latin typeface="Microsoft YaHei UI" pitchFamily="34" charset="-122"/>
                <a:ea typeface="Microsoft YaHei UI" pitchFamily="34" charset="-122"/>
              </a:rPr>
              <a:t>1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.</a:t>
            </a:r>
            <a:r>
              <a:rPr lang="zh-CN" altLang="en-US" sz="2000" dirty="0" smtClean="0">
                <a:latin typeface="Microsoft YaHei UI" pitchFamily="34" charset="-122"/>
                <a:ea typeface="Microsoft YaHei UI" pitchFamily="34" charset="-122"/>
              </a:rPr>
              <a:t>空间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衬托：有高与低的衬托，远与近的衬托</a:t>
            </a:r>
            <a:r>
              <a:rPr lang="zh-CN" altLang="en-US" sz="2000" dirty="0" smtClean="0">
                <a:latin typeface="Microsoft YaHei UI" pitchFamily="34" charset="-122"/>
                <a:ea typeface="Microsoft YaHei UI" pitchFamily="34" charset="-122"/>
              </a:rPr>
              <a:t>。</a:t>
            </a:r>
            <a:endParaRPr lang="en-US" altLang="zh-CN" sz="2000" dirty="0">
              <a:latin typeface="Microsoft YaHei UI" pitchFamily="34" charset="-122"/>
              <a:ea typeface="Microsoft YaHei UI" pitchFamily="34" charset="-122"/>
            </a:endParaRPr>
          </a:p>
          <a:p>
            <a:r>
              <a:rPr lang="en-US" altLang="zh-CN" sz="2000" dirty="0" smtClean="0">
                <a:latin typeface="Microsoft YaHei UI" pitchFamily="34" charset="-122"/>
                <a:ea typeface="Microsoft YaHei UI" pitchFamily="34" charset="-122"/>
              </a:rPr>
              <a:t>2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.</a:t>
            </a:r>
            <a:r>
              <a:rPr lang="zh-CN" altLang="en-US" sz="2000" dirty="0" smtClean="0">
                <a:latin typeface="Microsoft YaHei UI" pitchFamily="34" charset="-122"/>
                <a:ea typeface="Microsoft YaHei UI" pitchFamily="34" charset="-122"/>
              </a:rPr>
              <a:t>动静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衬托：有落霞与孤鹜齐飞的动态，与秋水与长天的静态互为衬托</a:t>
            </a:r>
            <a:r>
              <a:rPr lang="zh-CN" altLang="en-US" sz="2000" dirty="0" smtClean="0">
                <a:latin typeface="Microsoft YaHei UI" pitchFamily="34" charset="-122"/>
                <a:ea typeface="Microsoft YaHei UI" pitchFamily="34" charset="-122"/>
              </a:rPr>
              <a:t>。</a:t>
            </a:r>
            <a:endParaRPr lang="en-US" altLang="zh-CN" sz="2000" dirty="0">
              <a:latin typeface="Microsoft YaHei UI" pitchFamily="34" charset="-122"/>
              <a:ea typeface="Microsoft YaHei UI" pitchFamily="34" charset="-122"/>
            </a:endParaRPr>
          </a:p>
          <a:p>
            <a:r>
              <a:rPr lang="en-US" altLang="zh-CN" sz="2000" dirty="0" smtClean="0">
                <a:latin typeface="Microsoft YaHei UI" pitchFamily="34" charset="-122"/>
                <a:ea typeface="Microsoft YaHei UI" pitchFamily="34" charset="-122"/>
              </a:rPr>
              <a:t>3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.</a:t>
            </a:r>
            <a:r>
              <a:rPr lang="zh-CN" altLang="en-US" sz="2000" dirty="0" smtClean="0">
                <a:latin typeface="Microsoft YaHei UI" pitchFamily="34" charset="-122"/>
                <a:ea typeface="Microsoft YaHei UI" pitchFamily="34" charset="-122"/>
              </a:rPr>
              <a:t>色彩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衬托：落霞的绯红色与孤鹜的黑灰色成对比衬托；秋水与长天碧绿碧蓝的正向衬托，使得天更蓝，水更绿；又有高处的晚霞与低处的秋水互为衬托，色彩对比更加明显，一幅大自然的水彩画尽收眼底</a:t>
            </a:r>
            <a:r>
              <a:rPr lang="zh-CN" altLang="en-US" sz="2000" dirty="0" smtClean="0">
                <a:latin typeface="Microsoft YaHei UI" pitchFamily="34" charset="-122"/>
                <a:ea typeface="Microsoft YaHei UI" pitchFamily="34" charset="-122"/>
              </a:rPr>
              <a:t>。</a:t>
            </a:r>
            <a:endParaRPr lang="en-US" altLang="zh-CN" sz="2000" dirty="0" smtClean="0">
              <a:latin typeface="Microsoft YaHei UI" pitchFamily="34" charset="-122"/>
              <a:ea typeface="Microsoft YaHei UI" pitchFamily="34" charset="-122"/>
            </a:endParaRPr>
          </a:p>
          <a:p>
            <a:r>
              <a:rPr lang="zh-CN" altLang="en-US" sz="2000" dirty="0" smtClean="0">
                <a:latin typeface="Microsoft YaHei UI" pitchFamily="34" charset="-122"/>
                <a:ea typeface="Microsoft YaHei UI" pitchFamily="34" charset="-122"/>
              </a:rPr>
              <a:t>（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衬托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(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反衬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)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、对比、象征、比兴、渲染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(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景物、环境的烘托</a:t>
            </a:r>
            <a:r>
              <a:rPr lang="en-US" altLang="zh-CN" sz="2000" dirty="0">
                <a:latin typeface="Microsoft YaHei UI" pitchFamily="34" charset="-122"/>
                <a:ea typeface="Microsoft YaHei UI" pitchFamily="34" charset="-122"/>
              </a:rPr>
              <a:t>)</a:t>
            </a:r>
            <a:r>
              <a:rPr lang="zh-CN" altLang="en-US" sz="2000" dirty="0">
                <a:latin typeface="Microsoft YaHei UI" pitchFamily="34" charset="-122"/>
                <a:ea typeface="Microsoft YaHei UI" pitchFamily="34" charset="-122"/>
              </a:rPr>
              <a:t>、</a:t>
            </a:r>
            <a:r>
              <a:rPr lang="zh-CN" altLang="en-US" sz="2000" dirty="0" smtClean="0">
                <a:latin typeface="Microsoft YaHei UI" pitchFamily="34" charset="-122"/>
                <a:ea typeface="Microsoft YaHei UI" pitchFamily="34" charset="-122"/>
              </a:rPr>
              <a:t>用典）</a:t>
            </a:r>
            <a:endParaRPr lang="zh-CN" altLang="en-US" sz="2400" dirty="0"/>
          </a:p>
          <a:p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96" y="1340772"/>
            <a:ext cx="353380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6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30238" y="188644"/>
            <a:ext cx="7886700" cy="100811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/>
            </a:r>
            <a:br>
              <a:rPr lang="en-US" altLang="zh-CN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</a:br>
            <a:r>
              <a:rPr lang="zh-CN" altLang="en-US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五、表达方式</a:t>
            </a:r>
            <a:br>
              <a:rPr lang="zh-CN" altLang="en-US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</a:br>
            <a:endParaRPr lang="zh-CN" altLang="en-US" dirty="0">
              <a:solidFill>
                <a:srgbClr val="FF0000"/>
              </a:solidFill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630239" y="1628803"/>
            <a:ext cx="4805858" cy="4560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>
                <a:latin typeface="Microsoft YaHei UI" pitchFamily="34" charset="-122"/>
                <a:ea typeface="Microsoft YaHei UI" pitchFamily="34" charset="-122"/>
              </a:rPr>
              <a:t>1</a:t>
            </a:r>
            <a:r>
              <a:rPr lang="zh-CN" altLang="en-US" sz="1800" dirty="0">
                <a:latin typeface="Microsoft YaHei UI" pitchFamily="34" charset="-122"/>
                <a:ea typeface="Microsoft YaHei UI" pitchFamily="34" charset="-122"/>
              </a:rPr>
              <a:t>、融情于景：作者登楼远眺，适逢一场秋雨刚刚停歇，对周围美不胜收的自然之景溢于言表，将滕王阁的气象万千描绘的多姿多彩，大气滂沱，流露出由衷的喜爱之情。</a:t>
            </a:r>
          </a:p>
          <a:p>
            <a:pPr marL="0" indent="0">
              <a:buNone/>
            </a:pPr>
            <a:r>
              <a:rPr lang="en-US" altLang="zh-CN" sz="1800" dirty="0">
                <a:latin typeface="Microsoft YaHei UI" pitchFamily="34" charset="-122"/>
                <a:ea typeface="Microsoft YaHei UI" pitchFamily="34" charset="-122"/>
              </a:rPr>
              <a:t>2</a:t>
            </a:r>
            <a:r>
              <a:rPr lang="zh-CN" altLang="en-US" sz="1800" dirty="0">
                <a:latin typeface="Microsoft YaHei UI" pitchFamily="34" charset="-122"/>
                <a:ea typeface="Microsoft YaHei UI" pitchFamily="34" charset="-122"/>
              </a:rPr>
              <a:t>、描写技巧</a:t>
            </a:r>
          </a:p>
          <a:p>
            <a:pPr marL="0" indent="0">
              <a:buNone/>
            </a:pPr>
            <a:r>
              <a:rPr lang="zh-CN" altLang="en-US" sz="1800" dirty="0">
                <a:latin typeface="Microsoft YaHei UI" pitchFamily="34" charset="-122"/>
                <a:ea typeface="Microsoft YaHei UI" pitchFamily="34" charset="-122"/>
              </a:rPr>
              <a:t>（</a:t>
            </a:r>
            <a:r>
              <a:rPr lang="en-US" altLang="zh-CN" sz="1800" dirty="0">
                <a:latin typeface="Microsoft YaHei UI" pitchFamily="34" charset="-122"/>
                <a:ea typeface="Microsoft YaHei UI" pitchFamily="34" charset="-122"/>
              </a:rPr>
              <a:t>1</a:t>
            </a:r>
            <a:r>
              <a:rPr lang="zh-CN" altLang="en-US" sz="1800" dirty="0">
                <a:latin typeface="Microsoft YaHei UI" pitchFamily="34" charset="-122"/>
                <a:ea typeface="Microsoft YaHei UI" pitchFamily="34" charset="-122"/>
              </a:rPr>
              <a:t>）动静结合：具有动态美，落霞与孤鹜的自上而下及自下而上的飞，云霞“落”，孤鹜“飞”，秋水与长天的向远处延伸、交融，从远处看又呈现出静态的美。</a:t>
            </a:r>
          </a:p>
          <a:p>
            <a:pPr marL="0" indent="0">
              <a:buNone/>
            </a:pPr>
            <a:r>
              <a:rPr lang="zh-CN" altLang="en-US" sz="1800" dirty="0">
                <a:latin typeface="Microsoft YaHei UI" pitchFamily="34" charset="-122"/>
                <a:ea typeface="Microsoft YaHei UI" pitchFamily="34" charset="-122"/>
              </a:rPr>
              <a:t>（</a:t>
            </a:r>
            <a:r>
              <a:rPr lang="en-US" altLang="zh-CN" sz="1800" dirty="0">
                <a:latin typeface="Microsoft YaHei UI" pitchFamily="34" charset="-122"/>
                <a:ea typeface="Microsoft YaHei UI" pitchFamily="34" charset="-122"/>
              </a:rPr>
              <a:t>2</a:t>
            </a:r>
            <a:r>
              <a:rPr lang="zh-CN" altLang="en-US" sz="1800" dirty="0">
                <a:latin typeface="Microsoft YaHei UI" pitchFamily="34" charset="-122"/>
                <a:ea typeface="Microsoft YaHei UI" pitchFamily="34" charset="-122"/>
              </a:rPr>
              <a:t>）色彩渲染：色彩对照鲜明，画面中有红彤彤的晚霞，有碧蓝的天空，碧波粼粼的一江秋水，有深色的孤鹜，雨后给人一种极强的视觉冲击力。</a:t>
            </a:r>
          </a:p>
          <a:p>
            <a:pPr marL="0" indent="0">
              <a:buNone/>
            </a:pPr>
            <a:r>
              <a:rPr lang="zh-CN" altLang="en-US" sz="1800" dirty="0">
                <a:latin typeface="Microsoft YaHei UI" pitchFamily="34" charset="-122"/>
                <a:ea typeface="Microsoft YaHei UI" pitchFamily="34" charset="-122"/>
              </a:rPr>
              <a:t>（</a:t>
            </a:r>
            <a:r>
              <a:rPr lang="en-US" altLang="zh-CN" sz="1800" dirty="0">
                <a:latin typeface="Microsoft YaHei UI" pitchFamily="34" charset="-122"/>
                <a:ea typeface="Microsoft YaHei UI" pitchFamily="34" charset="-122"/>
              </a:rPr>
              <a:t>3</a:t>
            </a:r>
            <a:r>
              <a:rPr lang="zh-CN" altLang="en-US" sz="1800" dirty="0">
                <a:latin typeface="Microsoft YaHei UI" pitchFamily="34" charset="-122"/>
                <a:ea typeface="Microsoft YaHei UI" pitchFamily="34" charset="-122"/>
              </a:rPr>
              <a:t>）立体空间：上红霞飘飞，碧天万里；下秋水滚滚，与天相接；中孤鹜翩翩，飞向云霞，构成了一幅空间感很强的立体画面。</a:t>
            </a:r>
          </a:p>
          <a:p>
            <a:pPr marL="0" indent="0">
              <a:buNone/>
            </a:pPr>
            <a:endParaRPr lang="zh-CN" altLang="en-US" sz="1600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4"/>
          </p:nvPr>
        </p:nvSpPr>
        <p:spPr>
          <a:xfrm>
            <a:off x="5508104" y="1700809"/>
            <a:ext cx="3426284" cy="424847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11"/>
            <a:ext cx="373179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1071</Words>
  <Application>Microsoft Office PowerPoint</Application>
  <PresentationFormat>全屏显示(4:3)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Office 主题​​</vt:lpstr>
      <vt:lpstr>默认设计模板</vt:lpstr>
      <vt:lpstr>2_默认设计模板</vt:lpstr>
      <vt:lpstr>    回归文本寻方法</vt:lpstr>
      <vt:lpstr>教学设计意图</vt:lpstr>
      <vt:lpstr>名楼铸风流</vt:lpstr>
      <vt:lpstr>名句同增辉</vt:lpstr>
      <vt:lpstr> 一、情感真挚 </vt:lpstr>
      <vt:lpstr> 二、意境优美 </vt:lpstr>
      <vt:lpstr> 三、修辞技巧 </vt:lpstr>
      <vt:lpstr>四、表现手法 </vt:lpstr>
      <vt:lpstr> 五、表达方式 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回归文本寻方法</dc:title>
  <dc:creator>ASUS</dc:creator>
  <cp:lastModifiedBy>ASUS</cp:lastModifiedBy>
  <cp:revision>29</cp:revision>
  <dcterms:created xsi:type="dcterms:W3CDTF">2020-02-21T13:29:59Z</dcterms:created>
  <dcterms:modified xsi:type="dcterms:W3CDTF">2020-02-23T13:15:14Z</dcterms:modified>
</cp:coreProperties>
</file>